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0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Estilo medio 4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Estilo me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28 Título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6" name="15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11/11/2015</a:t>
            </a:fld>
            <a:endParaRPr lang="es-ES"/>
          </a:p>
        </p:txBody>
      </p:sp>
      <p:sp>
        <p:nvSpPr>
          <p:cNvPr id="2" name="1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1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2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7" name="26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11/11/2015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5 Marcador de texto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9" name="18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11/11/2015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1" name="20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11/11/2015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28 Título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25" name="24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8" name="27 Marcador de contenido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11/11/2015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Conector recto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29 Título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2" name="1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11/11/2015</a:t>
            </a:fld>
            <a:endParaRPr lang="es-ES"/>
          </a:p>
        </p:txBody>
      </p:sp>
      <p:sp>
        <p:nvSpPr>
          <p:cNvPr id="21" name="20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11/11/2015</a:t>
            </a:fld>
            <a:endParaRPr lang="es-ES"/>
          </a:p>
        </p:txBody>
      </p:sp>
      <p:sp>
        <p:nvSpPr>
          <p:cNvPr id="24" name="2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Conector recto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Título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4" name="13 Marcador de contenido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5" name="2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11/11/2015</a:t>
            </a:fld>
            <a:endParaRPr lang="es-ES"/>
          </a:p>
        </p:txBody>
      </p:sp>
      <p:sp>
        <p:nvSpPr>
          <p:cNvPr id="29" name="2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11/11/2015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1" name="3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7" name="16 Título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6" name="25 Marcador de texto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Marcador de texto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1" name="10 Marcador de fecha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11/11/2015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título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Conector recto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11 Conector recto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Ecosistema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Tarea individual</a:t>
            </a:r>
            <a:endParaRPr lang="es-ES" dirty="0"/>
          </a:p>
        </p:txBody>
      </p:sp>
      <p:sp>
        <p:nvSpPr>
          <p:cNvPr id="4" name="3 CuadroTexto"/>
          <p:cNvSpPr txBox="1"/>
          <p:nvPr/>
        </p:nvSpPr>
        <p:spPr>
          <a:xfrm>
            <a:off x="3275856" y="6021288"/>
            <a:ext cx="54403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 err="1" smtClean="0">
                <a:solidFill>
                  <a:schemeClr val="tx2"/>
                </a:solidFill>
              </a:rPr>
              <a:t>Iker</a:t>
            </a:r>
            <a:r>
              <a:rPr lang="es-ES" dirty="0" smtClean="0">
                <a:solidFill>
                  <a:schemeClr val="tx2"/>
                </a:solidFill>
              </a:rPr>
              <a:t> </a:t>
            </a:r>
            <a:r>
              <a:rPr lang="es-ES" dirty="0" err="1" smtClean="0">
                <a:solidFill>
                  <a:schemeClr val="tx2"/>
                </a:solidFill>
              </a:rPr>
              <a:t>Boyra</a:t>
            </a:r>
            <a:r>
              <a:rPr lang="es-ES" dirty="0" smtClean="0">
                <a:solidFill>
                  <a:schemeClr val="tx2"/>
                </a:solidFill>
              </a:rPr>
              <a:t> Sarachaga</a:t>
            </a:r>
            <a:endParaRPr lang="es-ES" dirty="0">
              <a:solidFill>
                <a:schemeClr val="tx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908720"/>
            <a:ext cx="3045939" cy="39597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small" dirty="0" smtClean="0"/>
              <a:t>Comportamientos (</a:t>
            </a:r>
            <a:r>
              <a:rPr lang="es-ES" cap="small" dirty="0" err="1" smtClean="0"/>
              <a:t>CyclicBeheviour</a:t>
            </a:r>
            <a:r>
              <a:rPr lang="es-ES" cap="small" dirty="0" smtClean="0"/>
              <a:t>)</a:t>
            </a:r>
            <a:endParaRPr lang="es-ES" cap="smal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</a:bodyPr>
          <a:lstStyle/>
          <a:p>
            <a:r>
              <a:rPr lang="es-ES" dirty="0" err="1" smtClean="0"/>
              <a:t>PlantReproductionBehaviour</a:t>
            </a:r>
            <a:endParaRPr lang="es-ES" dirty="0" smtClean="0"/>
          </a:p>
          <a:p>
            <a:pPr lvl="1"/>
            <a:r>
              <a:rPr lang="es-ES" sz="1600" dirty="0" smtClean="0"/>
              <a:t>Si recibe un mensaje INFORM “Spring” y tiene suficiente energía, se reproduce.</a:t>
            </a:r>
          </a:p>
          <a:p>
            <a:pPr lvl="1">
              <a:buNone/>
            </a:pPr>
            <a:endParaRPr lang="es-ES" dirty="0" smtClean="0"/>
          </a:p>
          <a:p>
            <a:r>
              <a:rPr lang="es-ES" dirty="0" err="1" smtClean="0"/>
              <a:t>AnimalReproductionBehaviour</a:t>
            </a:r>
            <a:endParaRPr lang="es-ES" dirty="0" smtClean="0"/>
          </a:p>
          <a:p>
            <a:pPr lvl="1"/>
            <a:r>
              <a:rPr lang="es-ES" sz="1600" dirty="0" smtClean="0"/>
              <a:t>Si recibe un mensaje REQUEST “</a:t>
            </a:r>
            <a:r>
              <a:rPr lang="es-ES" sz="1600" dirty="0" err="1" smtClean="0"/>
              <a:t>Reproduction</a:t>
            </a:r>
            <a:r>
              <a:rPr lang="es-ES" sz="1600" dirty="0" smtClean="0"/>
              <a:t>”:</a:t>
            </a:r>
          </a:p>
          <a:p>
            <a:pPr lvl="2"/>
            <a:r>
              <a:rPr lang="es-ES" sz="1200" dirty="0" smtClean="0"/>
              <a:t>Si no tiene suficiente energía para reproducirse responde con un mensaje REJECT_REQUEST “</a:t>
            </a:r>
            <a:r>
              <a:rPr lang="es-ES" sz="1200" dirty="0" err="1" smtClean="0"/>
              <a:t>Reproduction</a:t>
            </a:r>
            <a:r>
              <a:rPr lang="es-ES" sz="1200" dirty="0" smtClean="0"/>
              <a:t>”</a:t>
            </a:r>
          </a:p>
          <a:p>
            <a:pPr lvl="2"/>
            <a:r>
              <a:rPr lang="es-ES" sz="1200" dirty="0" smtClean="0"/>
              <a:t>Si tiene suficiente energía responde con un mensaje ACCEPT_REQUEST “</a:t>
            </a:r>
            <a:r>
              <a:rPr lang="es-ES" sz="1200" dirty="0" err="1" smtClean="0"/>
              <a:t>Reproduction</a:t>
            </a:r>
            <a:r>
              <a:rPr lang="es-ES" sz="1200" dirty="0" smtClean="0"/>
              <a:t>” y pierde energía por reproducirse.</a:t>
            </a:r>
          </a:p>
          <a:p>
            <a:pPr lvl="1"/>
            <a:r>
              <a:rPr lang="es-ES" sz="1600" dirty="0" smtClean="0"/>
              <a:t>Si recibe un mensaje ACCEPT_REQUEST “</a:t>
            </a:r>
            <a:r>
              <a:rPr lang="es-ES" sz="1600" dirty="0" err="1" smtClean="0"/>
              <a:t>Reproduction</a:t>
            </a:r>
            <a:r>
              <a:rPr lang="es-ES" sz="1600" dirty="0" smtClean="0"/>
              <a:t>”:</a:t>
            </a:r>
          </a:p>
          <a:p>
            <a:pPr lvl="2"/>
            <a:r>
              <a:rPr lang="es-ES" sz="1200" dirty="0" smtClean="0"/>
              <a:t>Si tiene suficiente energía para reproducirse genera un  nuevo agente y pierde energía por reproducirse.</a:t>
            </a:r>
          </a:p>
          <a:p>
            <a:pPr lvl="1"/>
            <a:r>
              <a:rPr lang="es-ES" sz="1600" dirty="0" smtClean="0"/>
              <a:t>Si recibe un mensaje REJECT_REQUEST “</a:t>
            </a:r>
            <a:r>
              <a:rPr lang="es-ES" sz="1600" dirty="0" err="1" smtClean="0"/>
              <a:t>Reproduction</a:t>
            </a:r>
            <a:r>
              <a:rPr lang="es-ES" sz="1600" dirty="0" smtClean="0"/>
              <a:t>”:</a:t>
            </a:r>
          </a:p>
          <a:p>
            <a:pPr lvl="2"/>
            <a:r>
              <a:rPr lang="es-ES" sz="1200" dirty="0" smtClean="0"/>
              <a:t>Dice: “Tu te lo pierdes. Tal vez en otro momento”.</a:t>
            </a:r>
          </a:p>
          <a:p>
            <a:pPr>
              <a:buNone/>
            </a:pPr>
            <a:endParaRPr lang="es-ES" sz="1800" dirty="0" smtClean="0"/>
          </a:p>
          <a:p>
            <a:r>
              <a:rPr lang="es-ES" dirty="0" err="1" smtClean="0"/>
              <a:t>BeEatenBehaviour</a:t>
            </a:r>
            <a:r>
              <a:rPr lang="es-ES" dirty="0" smtClean="0"/>
              <a:t>*</a:t>
            </a:r>
          </a:p>
          <a:p>
            <a:pPr lvl="1"/>
            <a:r>
              <a:rPr lang="es-ES" sz="1600" dirty="0" smtClean="0"/>
              <a:t>Si recibe un mensaje INFORM “</a:t>
            </a:r>
            <a:r>
              <a:rPr lang="es-ES" sz="1600" dirty="0" err="1" smtClean="0"/>
              <a:t>Eaten</a:t>
            </a:r>
            <a:r>
              <a:rPr lang="es-ES" sz="1600" dirty="0" smtClean="0"/>
              <a:t>”, mata al agente (*y termina)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small" dirty="0" smtClean="0"/>
              <a:t>Comportamientos (3StepBehaviour)</a:t>
            </a:r>
            <a:endParaRPr lang="es-ES" cap="smal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ctr">
            <a:normAutofit lnSpcReduction="10000"/>
          </a:bodyPr>
          <a:lstStyle/>
          <a:p>
            <a:r>
              <a:rPr lang="es-ES" dirty="0" err="1" smtClean="0"/>
              <a:t>DeadBehaviour</a:t>
            </a:r>
            <a:endParaRPr lang="es-ES" dirty="0" smtClean="0"/>
          </a:p>
          <a:p>
            <a:pPr lvl="1"/>
            <a:r>
              <a:rPr lang="es-ES" dirty="0" smtClean="0"/>
              <a:t>Primer paso: </a:t>
            </a:r>
          </a:p>
          <a:p>
            <a:pPr lvl="2"/>
            <a:r>
              <a:rPr lang="es-ES" dirty="0" smtClean="0"/>
              <a:t>Dice: “Mi cuerpo empieza a pudrirse” y espera un tiempo.</a:t>
            </a:r>
          </a:p>
          <a:p>
            <a:pPr lvl="1"/>
            <a:r>
              <a:rPr lang="es-ES" dirty="0" smtClean="0"/>
              <a:t>Segundo paso:</a:t>
            </a:r>
          </a:p>
          <a:p>
            <a:pPr lvl="2"/>
            <a:r>
              <a:rPr lang="es-ES" dirty="0" smtClean="0"/>
              <a:t>Dice: “Mi cuerpo es pasto de las plantas” y espera un tiempo.</a:t>
            </a:r>
          </a:p>
          <a:p>
            <a:pPr lvl="1"/>
            <a:r>
              <a:rPr lang="es-ES" dirty="0" smtClean="0"/>
              <a:t>Tercer paso:</a:t>
            </a:r>
          </a:p>
          <a:p>
            <a:pPr lvl="2"/>
            <a:r>
              <a:rPr lang="es-ES" dirty="0" smtClean="0"/>
              <a:t>Dice: “Mi cuerpo ha dejado de existir” y elimina al agente.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small" dirty="0" smtClean="0"/>
              <a:t>Comunicaciones y mensajes</a:t>
            </a:r>
            <a:endParaRPr lang="es-ES" cap="smal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0000" lnSpcReduction="20000"/>
          </a:bodyPr>
          <a:lstStyle/>
          <a:p>
            <a:r>
              <a:rPr lang="es-ES" dirty="0" smtClean="0"/>
              <a:t>Informar del comienzo de simulación</a:t>
            </a:r>
          </a:p>
          <a:p>
            <a:pPr lvl="1"/>
            <a:r>
              <a:rPr lang="es-ES" dirty="0" smtClean="0"/>
              <a:t>INFORM “</a:t>
            </a:r>
            <a:r>
              <a:rPr lang="es-ES" dirty="0" err="1" smtClean="0"/>
              <a:t>Start</a:t>
            </a:r>
            <a:r>
              <a:rPr lang="es-ES" dirty="0" smtClean="0"/>
              <a:t>”</a:t>
            </a:r>
          </a:p>
          <a:p>
            <a:pPr lvl="1"/>
            <a:endParaRPr lang="es-ES" dirty="0" smtClean="0"/>
          </a:p>
          <a:p>
            <a:r>
              <a:rPr lang="es-ES" dirty="0" smtClean="0"/>
              <a:t>Informar de la llegada de la primavera</a:t>
            </a:r>
          </a:p>
          <a:p>
            <a:pPr lvl="1"/>
            <a:r>
              <a:rPr lang="es-ES" dirty="0" smtClean="0"/>
              <a:t>INFORM “Spring”</a:t>
            </a:r>
          </a:p>
          <a:p>
            <a:pPr lvl="1"/>
            <a:endParaRPr lang="es-ES" dirty="0" smtClean="0"/>
          </a:p>
          <a:p>
            <a:r>
              <a:rPr lang="es-ES" dirty="0" smtClean="0"/>
              <a:t>Informar a una presa que ha sido comida</a:t>
            </a:r>
          </a:p>
          <a:p>
            <a:pPr lvl="1"/>
            <a:r>
              <a:rPr lang="es-ES" dirty="0" smtClean="0"/>
              <a:t>INFORM “</a:t>
            </a:r>
            <a:r>
              <a:rPr lang="es-ES" dirty="0" err="1" smtClean="0"/>
              <a:t>Eaten</a:t>
            </a:r>
            <a:r>
              <a:rPr lang="es-ES" dirty="0" smtClean="0"/>
              <a:t>”</a:t>
            </a:r>
          </a:p>
          <a:p>
            <a:pPr lvl="1"/>
            <a:endParaRPr lang="es-ES" dirty="0" smtClean="0"/>
          </a:p>
          <a:p>
            <a:r>
              <a:rPr lang="es-ES" dirty="0" smtClean="0"/>
              <a:t>Petición para reproducción</a:t>
            </a:r>
          </a:p>
          <a:p>
            <a:pPr lvl="1"/>
            <a:r>
              <a:rPr lang="es-ES" dirty="0" smtClean="0"/>
              <a:t>REQUEST “</a:t>
            </a:r>
            <a:r>
              <a:rPr lang="es-ES" dirty="0" err="1" smtClean="0"/>
              <a:t>Reproduction</a:t>
            </a:r>
            <a:r>
              <a:rPr lang="es-ES" dirty="0" smtClean="0"/>
              <a:t>”</a:t>
            </a:r>
          </a:p>
          <a:p>
            <a:pPr lvl="1"/>
            <a:r>
              <a:rPr lang="es-ES" dirty="0" smtClean="0"/>
              <a:t>ACCEPT_REQUEST “</a:t>
            </a:r>
            <a:r>
              <a:rPr lang="es-ES" dirty="0" err="1" smtClean="0"/>
              <a:t>Reproduction</a:t>
            </a:r>
            <a:r>
              <a:rPr lang="es-ES" dirty="0" smtClean="0"/>
              <a:t>”</a:t>
            </a:r>
          </a:p>
          <a:p>
            <a:pPr lvl="1"/>
            <a:r>
              <a:rPr lang="es-ES" dirty="0" smtClean="0"/>
              <a:t>REJECT_REQUEST “</a:t>
            </a:r>
            <a:r>
              <a:rPr lang="es-ES" dirty="0" err="1" smtClean="0"/>
              <a:t>Reproduction</a:t>
            </a:r>
            <a:r>
              <a:rPr lang="es-ES" dirty="0" smtClean="0"/>
              <a:t>”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print"/>
          <a:srcRect l="25487" t="55299" r="28420" b="2701"/>
          <a:stretch>
            <a:fillRect/>
          </a:stretch>
        </p:blipFill>
        <p:spPr bwMode="auto">
          <a:xfrm>
            <a:off x="1475656" y="4077072"/>
            <a:ext cx="4320480" cy="22052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small" dirty="0" smtClean="0"/>
              <a:t>Ejecución</a:t>
            </a:r>
            <a:endParaRPr lang="es-ES" cap="small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628800"/>
            <a:ext cx="3045939" cy="39597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484784"/>
            <a:ext cx="3145532" cy="20970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small" dirty="0" smtClean="0"/>
              <a:t>Conclusiones</a:t>
            </a:r>
            <a:endParaRPr lang="es-ES" cap="smal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s-ES" b="1" dirty="0" err="1" smtClean="0"/>
              <a:t>SequenceBehaviour</a:t>
            </a:r>
            <a:r>
              <a:rPr lang="es-ES" dirty="0" smtClean="0"/>
              <a:t> y </a:t>
            </a:r>
            <a:r>
              <a:rPr lang="es-ES" b="1" dirty="0" err="1" smtClean="0"/>
              <a:t>ParallelBehaviour</a:t>
            </a:r>
            <a:r>
              <a:rPr lang="es-ES" dirty="0" smtClean="0"/>
              <a:t> ofrecen una manera muy sencilla de crear comportamientos muy complejos a base de comportamientos simples e </a:t>
            </a:r>
            <a:r>
              <a:rPr lang="es-ES" u="sng" dirty="0" smtClean="0"/>
              <a:t>independientes</a:t>
            </a:r>
            <a:r>
              <a:rPr lang="es-ES" dirty="0" smtClean="0"/>
              <a:t>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small" dirty="0" smtClean="0"/>
              <a:t>Gracias</a:t>
            </a:r>
            <a:endParaRPr lang="es-ES" cap="smal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ctr">
              <a:buNone/>
            </a:pPr>
            <a:r>
              <a:rPr lang="es-ES" dirty="0" smtClean="0"/>
              <a:t>¿¿¿Preguntas???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small" dirty="0" smtClean="0"/>
              <a:t>Descripción del escenario</a:t>
            </a:r>
            <a:endParaRPr lang="es-ES" cap="smal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55000" lnSpcReduction="20000"/>
          </a:bodyPr>
          <a:lstStyle/>
          <a:p>
            <a:r>
              <a:rPr lang="es-ES" dirty="0" smtClean="0"/>
              <a:t>El escenario trata de un ecosistema en el cual interactúan plantas, herbívoros y carnívoros. Sus principales objetivos son sobrevivir y reproducirse.</a:t>
            </a:r>
          </a:p>
          <a:p>
            <a:endParaRPr lang="es-ES" dirty="0" smtClean="0"/>
          </a:p>
          <a:p>
            <a:r>
              <a:rPr lang="es-ES" dirty="0" smtClean="0"/>
              <a:t>Con el tiempo las plantas, herbívoros y carnívoros maduran y tras otro periodo de tiempo mueren por vejez.</a:t>
            </a:r>
          </a:p>
          <a:p>
            <a:endParaRPr lang="es-ES" dirty="0" smtClean="0"/>
          </a:p>
          <a:p>
            <a:r>
              <a:rPr lang="es-ES" dirty="0" smtClean="0"/>
              <a:t>Para vivir necesitan energía. Con el paso del tiempo van perdiendo energía. Al alimentarse obtienen energía. Al reproducirse consumen energía. Si se quedan sin energía mueren.</a:t>
            </a:r>
          </a:p>
          <a:p>
            <a:endParaRPr lang="es-ES" dirty="0" smtClean="0"/>
          </a:p>
          <a:p>
            <a:r>
              <a:rPr lang="es-ES" dirty="0" smtClean="0"/>
              <a:t>Los carnívoros se alimentan de herbívoros. Los herbívoros se alimentan de plantas. Las plantas se alimentan de los seres muertos.</a:t>
            </a:r>
          </a:p>
          <a:p>
            <a:endParaRPr lang="es-ES" dirty="0" smtClean="0"/>
          </a:p>
          <a:p>
            <a:r>
              <a:rPr lang="es-ES" dirty="0" smtClean="0"/>
              <a:t>Para reproducirse antes han de haber madurado. Los carnívoros y herbívoros necesitan una pareja dispuesta también a reproducirse. Las plantas no necesitan pareja pero necesitan que sea primavera.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small" dirty="0" smtClean="0"/>
              <a:t>Los agentes</a:t>
            </a:r>
            <a:endParaRPr lang="es-ES" cap="smal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70000" lnSpcReduction="20000"/>
          </a:bodyPr>
          <a:lstStyle/>
          <a:p>
            <a:r>
              <a:rPr lang="es-ES" dirty="0" err="1" smtClean="0"/>
              <a:t>MapAgent</a:t>
            </a:r>
            <a:r>
              <a:rPr lang="es-ES" dirty="0" smtClean="0"/>
              <a:t>:</a:t>
            </a:r>
          </a:p>
          <a:p>
            <a:pPr>
              <a:buNone/>
            </a:pPr>
            <a:r>
              <a:rPr lang="es-ES" sz="2600" dirty="0" smtClean="0"/>
              <a:t>	(Genera el entorno gráfico y controla el llegar de la primavera)</a:t>
            </a:r>
          </a:p>
          <a:p>
            <a:endParaRPr lang="es-ES" dirty="0" smtClean="0"/>
          </a:p>
          <a:p>
            <a:r>
              <a:rPr lang="es-ES" dirty="0" err="1" smtClean="0"/>
              <a:t>LivingAgent</a:t>
            </a:r>
            <a:r>
              <a:rPr lang="es-ES" dirty="0" smtClean="0"/>
              <a:t>:</a:t>
            </a:r>
          </a:p>
          <a:p>
            <a:pPr>
              <a:buNone/>
            </a:pPr>
            <a:r>
              <a:rPr lang="es-ES" sz="2600" dirty="0" smtClean="0"/>
              <a:t>	(Agente abstracto, que se extiende a otros tres tipos de agente)</a:t>
            </a:r>
          </a:p>
          <a:p>
            <a:pPr lvl="1"/>
            <a:r>
              <a:rPr lang="es-ES" dirty="0" err="1" smtClean="0"/>
              <a:t>PlantAgent</a:t>
            </a:r>
            <a:r>
              <a:rPr lang="es-ES" dirty="0" smtClean="0"/>
              <a:t>:</a:t>
            </a:r>
          </a:p>
          <a:p>
            <a:pPr lvl="2">
              <a:buNone/>
            </a:pPr>
            <a:r>
              <a:rPr lang="es-ES" sz="2300" dirty="0" smtClean="0"/>
              <a:t>(Controla el comportamiento de una planta)</a:t>
            </a:r>
          </a:p>
          <a:p>
            <a:pPr lvl="1"/>
            <a:r>
              <a:rPr lang="es-ES" dirty="0" err="1" smtClean="0"/>
              <a:t>HerbivoreAgent</a:t>
            </a:r>
            <a:r>
              <a:rPr lang="es-ES" dirty="0" smtClean="0"/>
              <a:t>:</a:t>
            </a:r>
          </a:p>
          <a:p>
            <a:pPr lvl="2">
              <a:buNone/>
            </a:pPr>
            <a:r>
              <a:rPr lang="es-ES" sz="2300" dirty="0" smtClean="0"/>
              <a:t>(Controla el comportamiento de un herbívoro)</a:t>
            </a:r>
          </a:p>
          <a:p>
            <a:pPr lvl="1"/>
            <a:r>
              <a:rPr lang="es-ES" dirty="0" err="1" smtClean="0"/>
              <a:t>CarnivoreAgent</a:t>
            </a:r>
            <a:r>
              <a:rPr lang="es-ES" dirty="0" smtClean="0"/>
              <a:t>:</a:t>
            </a:r>
          </a:p>
          <a:p>
            <a:pPr lvl="2">
              <a:buNone/>
            </a:pPr>
            <a:r>
              <a:rPr lang="es-ES" sz="2300" dirty="0" smtClean="0"/>
              <a:t>(Controla el comportamiento de un carnívoro)</a:t>
            </a:r>
          </a:p>
          <a:p>
            <a:endParaRPr lang="es-ES" dirty="0" smtClean="0"/>
          </a:p>
          <a:p>
            <a:r>
              <a:rPr lang="es-ES" dirty="0" err="1" smtClean="0"/>
              <a:t>SenderAgent</a:t>
            </a:r>
            <a:r>
              <a:rPr lang="es-ES" smtClean="0"/>
              <a:t>:</a:t>
            </a:r>
            <a:endParaRPr lang="es-ES" dirty="0" smtClean="0"/>
          </a:p>
          <a:p>
            <a:pPr>
              <a:buNone/>
            </a:pPr>
            <a:r>
              <a:rPr lang="es-ES" sz="2600" dirty="0" smtClean="0"/>
              <a:t>	 (Agente auxiliar que informa a </a:t>
            </a:r>
            <a:r>
              <a:rPr lang="es-ES" sz="2600" dirty="0" err="1" smtClean="0"/>
              <a:t>MapAgent</a:t>
            </a:r>
            <a:r>
              <a:rPr lang="es-ES" sz="2600" dirty="0" smtClean="0"/>
              <a:t> del inicio de la simulación)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small" dirty="0" smtClean="0"/>
              <a:t>Comportamientos (</a:t>
            </a:r>
            <a:r>
              <a:rPr lang="es-ES" cap="small" dirty="0" err="1" smtClean="0"/>
              <a:t>MapAgent</a:t>
            </a:r>
            <a:r>
              <a:rPr lang="es-ES" cap="small" dirty="0" smtClean="0"/>
              <a:t>)</a:t>
            </a:r>
            <a:endParaRPr lang="es-ES" cap="smal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r>
              <a:rPr lang="es-ES" dirty="0" err="1" smtClean="0"/>
              <a:t>BlockBehaviour</a:t>
            </a:r>
            <a:r>
              <a:rPr lang="es-ES" dirty="0" smtClean="0"/>
              <a:t> (</a:t>
            </a:r>
            <a:r>
              <a:rPr lang="es-ES" dirty="0" err="1" smtClean="0"/>
              <a:t>OneShotBehaviour</a:t>
            </a:r>
            <a:r>
              <a:rPr lang="es-ES" dirty="0" smtClean="0"/>
              <a:t>)</a:t>
            </a:r>
          </a:p>
          <a:p>
            <a:pPr lvl="1"/>
            <a:r>
              <a:rPr lang="es-ES" sz="1600" dirty="0" smtClean="0"/>
              <a:t>Bloquea al agente hasta recibir un </a:t>
            </a:r>
            <a:r>
              <a:rPr lang="es-ES" sz="1600" smtClean="0"/>
              <a:t>mensaje INFORM “</a:t>
            </a:r>
            <a:r>
              <a:rPr lang="es-ES" sz="1600" dirty="0" err="1" smtClean="0"/>
              <a:t>Start</a:t>
            </a:r>
            <a:r>
              <a:rPr lang="es-ES" sz="1600" dirty="0" smtClean="0"/>
              <a:t>”</a:t>
            </a:r>
          </a:p>
          <a:p>
            <a:pPr lvl="1">
              <a:buNone/>
            </a:pPr>
            <a:endParaRPr lang="es-ES" dirty="0" smtClean="0"/>
          </a:p>
          <a:p>
            <a:r>
              <a:rPr lang="es-ES" dirty="0" err="1" smtClean="0"/>
              <a:t>NotifySpringBehaviour</a:t>
            </a:r>
            <a:r>
              <a:rPr lang="es-ES" dirty="0" smtClean="0"/>
              <a:t> (</a:t>
            </a:r>
            <a:r>
              <a:rPr lang="es-ES" dirty="0" err="1" smtClean="0"/>
              <a:t>TickerBehaviour</a:t>
            </a:r>
            <a:r>
              <a:rPr lang="es-ES" dirty="0" smtClean="0"/>
              <a:t>)</a:t>
            </a:r>
          </a:p>
          <a:p>
            <a:pPr lvl="1"/>
            <a:r>
              <a:rPr lang="es-ES" sz="1600" dirty="0" smtClean="0"/>
              <a:t>Envía un mensaje INFORM “Spring” a todos los </a:t>
            </a:r>
            <a:r>
              <a:rPr lang="es-ES" sz="1600" dirty="0" err="1" smtClean="0"/>
              <a:t>PlantAgent</a:t>
            </a:r>
            <a:endParaRPr lang="es-ES" sz="1600" dirty="0" smtClean="0"/>
          </a:p>
          <a:p>
            <a:pPr>
              <a:buNone/>
            </a:pPr>
            <a:endParaRPr lang="es-E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small" dirty="0" smtClean="0"/>
              <a:t>Comportamientos (</a:t>
            </a:r>
            <a:r>
              <a:rPr lang="es-ES" cap="small" dirty="0" err="1" smtClean="0"/>
              <a:t>PlantAgent</a:t>
            </a:r>
            <a:r>
              <a:rPr lang="es-ES" cap="small" dirty="0" smtClean="0"/>
              <a:t>)</a:t>
            </a:r>
            <a:endParaRPr lang="es-ES" cap="smal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11560" y="2924944"/>
          <a:ext cx="7992888" cy="316835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880320"/>
                <a:gridCol w="3240360"/>
                <a:gridCol w="1872208"/>
              </a:tblGrid>
              <a:tr h="633670">
                <a:tc rowSpan="2"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PlantGetMatureBehaviour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PlantGetOldBehaviour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DeadBehaviour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63367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PlantReproductingBehaviour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</a:tr>
              <a:tr h="633670"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EnergyLossBehaviour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</a:tr>
              <a:tr h="633670"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PlantGetFoodBehaviour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</a:tr>
              <a:tr h="633670"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BeEatenBehaviour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226766"/>
          </a:xfrm>
        </p:spPr>
        <p:txBody>
          <a:bodyPr anchor="t">
            <a:normAutofit/>
          </a:bodyPr>
          <a:lstStyle/>
          <a:p>
            <a:r>
              <a:rPr lang="es-ES" sz="2400" dirty="0" smtClean="0"/>
              <a:t>Comportamiento complejo creado mediante </a:t>
            </a:r>
            <a:r>
              <a:rPr lang="es-ES" sz="2400" dirty="0" err="1" smtClean="0"/>
              <a:t>SequenceBehaviours</a:t>
            </a:r>
            <a:r>
              <a:rPr lang="es-ES" sz="2400" dirty="0" smtClean="0"/>
              <a:t> y </a:t>
            </a:r>
            <a:r>
              <a:rPr lang="es-ES" sz="2400" dirty="0" err="1" smtClean="0"/>
              <a:t>ParallelBehaviour</a:t>
            </a:r>
            <a:endParaRPr lang="es-ES" sz="1400" dirty="0" smtClean="0"/>
          </a:p>
        </p:txBody>
      </p:sp>
      <p:pic>
        <p:nvPicPr>
          <p:cNvPr id="10242" name="Picture 2" descr="http://elespectadoranimal.com/wp-content/uploads/2015/03/plant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04664"/>
            <a:ext cx="2311686" cy="1960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small" dirty="0" smtClean="0"/>
              <a:t>Comportamientos (</a:t>
            </a:r>
            <a:r>
              <a:rPr lang="es-ES" cap="small" dirty="0" err="1" smtClean="0"/>
              <a:t>HerbivoreAgent</a:t>
            </a:r>
            <a:r>
              <a:rPr lang="es-ES" cap="small" dirty="0" smtClean="0"/>
              <a:t>)</a:t>
            </a:r>
            <a:endParaRPr lang="es-ES" cap="smal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11560" y="2924944"/>
          <a:ext cx="7992888" cy="316835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880320"/>
                <a:gridCol w="3240360"/>
                <a:gridCol w="1872208"/>
              </a:tblGrid>
              <a:tr h="633670">
                <a:tc rowSpan="2"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AnimalGetMatureBehaviour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AnimalGetOldBehaviour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rowSpan="5"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DeadBehaviour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63367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AnimalReproductingBehaviour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</a:tr>
              <a:tr h="633670"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EnergyLossBehaviour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</a:tr>
              <a:tr h="633670"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MoveBehaviour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</a:tr>
              <a:tr h="633670"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BeEatenBehaviour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226766"/>
          </a:xfrm>
        </p:spPr>
        <p:txBody>
          <a:bodyPr anchor="t">
            <a:normAutofit/>
          </a:bodyPr>
          <a:lstStyle/>
          <a:p>
            <a:r>
              <a:rPr lang="es-ES" sz="2400" dirty="0" smtClean="0"/>
              <a:t>Comportamiento complejo creado mediante </a:t>
            </a:r>
            <a:r>
              <a:rPr lang="es-ES" sz="2400" dirty="0" err="1" smtClean="0"/>
              <a:t>SequenceBehaviours</a:t>
            </a:r>
            <a:r>
              <a:rPr lang="es-ES" sz="2400" dirty="0" smtClean="0"/>
              <a:t> y </a:t>
            </a:r>
            <a:r>
              <a:rPr lang="es-ES" sz="2400" dirty="0" err="1" smtClean="0"/>
              <a:t>ParallelBehaviour</a:t>
            </a:r>
            <a:endParaRPr lang="es-ES" sz="1400" dirty="0" smtClean="0"/>
          </a:p>
        </p:txBody>
      </p:sp>
      <p:pic>
        <p:nvPicPr>
          <p:cNvPr id="9222" name="Picture 6" descr="http://www.rodentia.es/img/cms/mamiferos/300x300xjaula-conejos.png.pagespeed.ic.1IXS_fH7nZ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404664"/>
            <a:ext cx="2160240" cy="21602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small" dirty="0" smtClean="0"/>
              <a:t>Comportamientos (</a:t>
            </a:r>
            <a:r>
              <a:rPr lang="es-ES" cap="small" dirty="0" err="1" smtClean="0"/>
              <a:t>CarnivoreAgent</a:t>
            </a:r>
            <a:r>
              <a:rPr lang="es-ES" cap="small" dirty="0" smtClean="0"/>
              <a:t>)</a:t>
            </a:r>
            <a:endParaRPr lang="es-ES" cap="small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611560" y="3573016"/>
          <a:ext cx="7992888" cy="2592288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880320"/>
                <a:gridCol w="3240360"/>
                <a:gridCol w="1872208"/>
              </a:tblGrid>
              <a:tr h="633670">
                <a:tc rowSpan="2"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AnimalGetMatureBehaviour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AnimalGetOldBehaviour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DeadBehaviour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633670"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AnimalReproductingBehaviour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</a:tr>
              <a:tr h="633670"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EnergyLossBehaviour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</a:tr>
              <a:tr h="691278">
                <a:tc gridSpan="2">
                  <a:txBody>
                    <a:bodyPr/>
                    <a:lstStyle/>
                    <a:p>
                      <a:pPr algn="ctr"/>
                      <a:r>
                        <a:rPr lang="es-ES" sz="1600" b="1" dirty="0" err="1" smtClean="0">
                          <a:solidFill>
                            <a:schemeClr val="tx2"/>
                          </a:solidFill>
                        </a:rPr>
                        <a:t>MoveBehaviour</a:t>
                      </a:r>
                      <a:endParaRPr lang="es-ES" sz="1600" b="1" dirty="0">
                        <a:solidFill>
                          <a:schemeClr val="tx2"/>
                        </a:solidFill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323528" y="2060848"/>
            <a:ext cx="8686800" cy="1442790"/>
          </a:xfrm>
        </p:spPr>
        <p:txBody>
          <a:bodyPr anchor="t">
            <a:normAutofit/>
          </a:bodyPr>
          <a:lstStyle/>
          <a:p>
            <a:r>
              <a:rPr lang="es-ES" sz="2400" dirty="0" smtClean="0"/>
              <a:t>Comportamiento complejo creado mediante </a:t>
            </a:r>
            <a:r>
              <a:rPr lang="es-ES" sz="2400" dirty="0" err="1" smtClean="0"/>
              <a:t>SequenceBehaviours</a:t>
            </a:r>
            <a:r>
              <a:rPr lang="es-ES" sz="2400" dirty="0" smtClean="0"/>
              <a:t> y </a:t>
            </a:r>
            <a:r>
              <a:rPr lang="es-ES" sz="2400" dirty="0" err="1" smtClean="0"/>
              <a:t>ParallelBehaviour</a:t>
            </a:r>
            <a:endParaRPr lang="es-ES" sz="1400" dirty="0" smtClean="0"/>
          </a:p>
        </p:txBody>
      </p:sp>
      <p:pic>
        <p:nvPicPr>
          <p:cNvPr id="8194" name="Picture 2" descr="http://pngimg.com/upload/wolf_PNG36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1052736"/>
            <a:ext cx="2497294" cy="2222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small" dirty="0" smtClean="0"/>
              <a:t>Comportamientos (</a:t>
            </a:r>
            <a:r>
              <a:rPr lang="es-ES" cap="small" dirty="0" err="1" smtClean="0"/>
              <a:t>WakerBehaviour</a:t>
            </a:r>
            <a:r>
              <a:rPr lang="es-ES" cap="small" dirty="0" smtClean="0"/>
              <a:t>)</a:t>
            </a:r>
            <a:endParaRPr lang="es-ES" cap="smal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10000"/>
          </a:bodyPr>
          <a:lstStyle/>
          <a:p>
            <a:r>
              <a:rPr lang="es-ES" dirty="0" err="1" smtClean="0"/>
              <a:t>PlantGetMatureBehaviour</a:t>
            </a:r>
            <a:endParaRPr lang="es-ES" dirty="0" smtClean="0"/>
          </a:p>
          <a:p>
            <a:pPr lvl="1"/>
            <a:r>
              <a:rPr lang="es-ES" sz="1700" dirty="0" smtClean="0"/>
              <a:t>Convierte al agente en adulto</a:t>
            </a:r>
          </a:p>
          <a:p>
            <a:pPr lvl="1">
              <a:buNone/>
            </a:pPr>
            <a:endParaRPr lang="es-ES" dirty="0" smtClean="0"/>
          </a:p>
          <a:p>
            <a:r>
              <a:rPr lang="es-ES" dirty="0" err="1" smtClean="0"/>
              <a:t>PlantGetOldBehaviour</a:t>
            </a:r>
            <a:endParaRPr lang="es-ES" dirty="0" smtClean="0"/>
          </a:p>
          <a:p>
            <a:pPr lvl="1"/>
            <a:r>
              <a:rPr lang="es-ES" sz="1700" dirty="0" smtClean="0"/>
              <a:t>Mata al agente por vejez</a:t>
            </a:r>
          </a:p>
          <a:p>
            <a:pPr>
              <a:buNone/>
            </a:pPr>
            <a:endParaRPr lang="es-ES" sz="1800" dirty="0" smtClean="0"/>
          </a:p>
          <a:p>
            <a:r>
              <a:rPr lang="es-ES" dirty="0" err="1" smtClean="0"/>
              <a:t>AnimalGetMatureBehaviour</a:t>
            </a:r>
            <a:endParaRPr lang="es-ES" dirty="0" smtClean="0"/>
          </a:p>
          <a:p>
            <a:pPr lvl="1"/>
            <a:r>
              <a:rPr lang="es-ES" sz="1700" dirty="0" smtClean="0"/>
              <a:t>Convierte al agente en adulto</a:t>
            </a:r>
          </a:p>
          <a:p>
            <a:pPr lvl="1">
              <a:buNone/>
            </a:pPr>
            <a:endParaRPr lang="es-ES" dirty="0" smtClean="0"/>
          </a:p>
          <a:p>
            <a:r>
              <a:rPr lang="es-ES" dirty="0" err="1" smtClean="0"/>
              <a:t>AnimalGetOldBehaviour</a:t>
            </a:r>
            <a:endParaRPr lang="es-ES" dirty="0" smtClean="0"/>
          </a:p>
          <a:p>
            <a:pPr lvl="1"/>
            <a:r>
              <a:rPr lang="es-ES" sz="1700" dirty="0" smtClean="0"/>
              <a:t>Mata al agente por vejez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cap="small" dirty="0" smtClean="0"/>
              <a:t>Comportamientos (</a:t>
            </a:r>
            <a:r>
              <a:rPr lang="es-ES" cap="small" dirty="0" err="1" smtClean="0"/>
              <a:t>TickerBehaviour</a:t>
            </a:r>
            <a:r>
              <a:rPr lang="es-ES" cap="small" dirty="0" smtClean="0"/>
              <a:t>)</a:t>
            </a:r>
            <a:endParaRPr lang="es-ES" cap="smal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 anchor="ctr">
            <a:normAutofit lnSpcReduction="10000"/>
          </a:bodyPr>
          <a:lstStyle/>
          <a:p>
            <a:r>
              <a:rPr lang="es-ES" dirty="0" err="1" smtClean="0"/>
              <a:t>PlantGetFoodBehaviour</a:t>
            </a:r>
            <a:endParaRPr lang="es-ES" dirty="0" smtClean="0"/>
          </a:p>
          <a:p>
            <a:pPr lvl="1"/>
            <a:r>
              <a:rPr lang="es-ES" sz="1600" dirty="0" smtClean="0"/>
              <a:t>Obtiene energía si hay agentes muertos cerca.</a:t>
            </a:r>
          </a:p>
          <a:p>
            <a:pPr lvl="1">
              <a:buNone/>
            </a:pPr>
            <a:endParaRPr lang="es-ES" dirty="0" smtClean="0"/>
          </a:p>
          <a:p>
            <a:r>
              <a:rPr lang="es-ES" dirty="0" err="1" smtClean="0"/>
              <a:t>MoveBehaviour</a:t>
            </a:r>
            <a:endParaRPr lang="es-ES" dirty="0" smtClean="0"/>
          </a:p>
          <a:p>
            <a:pPr lvl="1"/>
            <a:r>
              <a:rPr lang="es-ES" sz="1600" dirty="0" smtClean="0"/>
              <a:t>Mueve al agente hacía una pareja o hacia la comida cercana.</a:t>
            </a:r>
          </a:p>
          <a:p>
            <a:pPr lvl="1"/>
            <a:r>
              <a:rPr lang="es-ES" sz="1600" dirty="0" smtClean="0"/>
              <a:t>Si está junto a la pareja y tiene energía suficiente para reproducirse le envía un mensaje REQUEST “</a:t>
            </a:r>
            <a:r>
              <a:rPr lang="es-ES" sz="1600" dirty="0" err="1" smtClean="0"/>
              <a:t>Reproduction</a:t>
            </a:r>
            <a:r>
              <a:rPr lang="es-ES" sz="1600" dirty="0" smtClean="0"/>
              <a:t>”</a:t>
            </a:r>
          </a:p>
          <a:p>
            <a:pPr lvl="1"/>
            <a:r>
              <a:rPr lang="es-ES" sz="1600" dirty="0" smtClean="0"/>
              <a:t>Si está junto a la comida, obtiene energía y le envía un mensaje INFORM “</a:t>
            </a:r>
            <a:r>
              <a:rPr lang="es-ES" sz="1600" dirty="0" err="1" smtClean="0"/>
              <a:t>Eaten</a:t>
            </a:r>
            <a:r>
              <a:rPr lang="es-ES" sz="1600" dirty="0" smtClean="0"/>
              <a:t>”.</a:t>
            </a:r>
          </a:p>
          <a:p>
            <a:pPr lvl="1"/>
            <a:r>
              <a:rPr lang="es-ES" sz="1600" dirty="0" smtClean="0"/>
              <a:t>Si no tiene pareja o comida cercana, se mueve en busca de alguna.</a:t>
            </a:r>
          </a:p>
          <a:p>
            <a:pPr>
              <a:buNone/>
            </a:pPr>
            <a:endParaRPr lang="es-ES" sz="1800" dirty="0" smtClean="0"/>
          </a:p>
          <a:p>
            <a:r>
              <a:rPr lang="es-ES" dirty="0" err="1" smtClean="0"/>
              <a:t>EnergyLoosBehaviour</a:t>
            </a:r>
            <a:r>
              <a:rPr lang="es-ES" dirty="0" smtClean="0"/>
              <a:t>*</a:t>
            </a:r>
          </a:p>
          <a:p>
            <a:pPr lvl="1"/>
            <a:r>
              <a:rPr lang="es-ES" sz="1600" dirty="0" smtClean="0"/>
              <a:t>Hace perder energía al agente. Si no le queda energía lo mata (*y termina)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j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iaj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je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379</TotalTime>
  <Words>617</Words>
  <Application>Microsoft Office PowerPoint</Application>
  <PresentationFormat>Presentación en pantalla (4:3)</PresentationFormat>
  <Paragraphs>126</Paragraphs>
  <Slides>15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Viajes</vt:lpstr>
      <vt:lpstr>Ecosistema</vt:lpstr>
      <vt:lpstr>Descripción del escenario</vt:lpstr>
      <vt:lpstr>Los agentes</vt:lpstr>
      <vt:lpstr>Comportamientos (MapAgent)</vt:lpstr>
      <vt:lpstr>Comportamientos (PlantAgent)</vt:lpstr>
      <vt:lpstr>Comportamientos (HerbivoreAgent)</vt:lpstr>
      <vt:lpstr>Comportamientos (CarnivoreAgent)</vt:lpstr>
      <vt:lpstr>Comportamientos (WakerBehaviour)</vt:lpstr>
      <vt:lpstr>Comportamientos (TickerBehaviour)</vt:lpstr>
      <vt:lpstr>Comportamientos (CyclicBeheviour)</vt:lpstr>
      <vt:lpstr>Comportamientos (3StepBehaviour)</vt:lpstr>
      <vt:lpstr>Comunicaciones y mensajes</vt:lpstr>
      <vt:lpstr>Ejecución</vt:lpstr>
      <vt:lpstr>Conclusiones</vt:lpstr>
      <vt:lpstr>Gracias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Ecosistema</dc:title>
  <dc:creator>Myst</dc:creator>
  <cp:lastModifiedBy>Iker Boyra Sarachaga</cp:lastModifiedBy>
  <cp:revision>59</cp:revision>
  <dcterms:created xsi:type="dcterms:W3CDTF">2015-11-08T09:42:36Z</dcterms:created>
  <dcterms:modified xsi:type="dcterms:W3CDTF">2015-11-11T13:27:14Z</dcterms:modified>
</cp:coreProperties>
</file>